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Montserrat" panose="00000500000000000000" pitchFamily="2" charset="0"/>
      <p:regular r:id="rId20"/>
      <p:bold r:id="rId21"/>
      <p:italic r:id="rId22"/>
      <p:boldItalic r:id="rId23"/>
    </p:embeddedFont>
    <p:embeddedFont>
      <p:font typeface="Montserrat Bold" panose="00000800000000000000" charset="0"/>
      <p:regular r:id="rId24"/>
    </p:embeddedFont>
    <p:embeddedFont>
      <p:font typeface="Montserrat Italics" panose="020B0604020202020204" charset="0"/>
      <p:regular r:id="rId25"/>
    </p:embeddedFont>
    <p:embeddedFont>
      <p:font typeface="Montserrat Ultra-Bold" panose="020B0604020202020204" charset="0"/>
      <p:regular r:id="rId26"/>
    </p:embeddedFont>
    <p:embeddedFont>
      <p:font typeface="Poppins" panose="00000500000000000000" pitchFamily="2" charset="0"/>
      <p:regular r:id="rId27"/>
      <p:bold r:id="rId28"/>
      <p:italic r:id="rId29"/>
      <p:boldItalic r:id="rId30"/>
    </p:embeddedFont>
    <p:embeddedFont>
      <p:font typeface="Poppins Bold" panose="00000800000000000000" charset="0"/>
      <p:regular r:id="rId31"/>
    </p:embeddedFont>
    <p:embeddedFont>
      <p:font typeface="Roboto Bold" panose="02000000000000000000"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5.svg"/><Relationship Id="rId4" Type="http://schemas.openxmlformats.org/officeDocument/2006/relationships/image" Target="../media/image23.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2.png"/><Relationship Id="rId7"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31.gif"/><Relationship Id="rId12"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5.svg"/><Relationship Id="rId5" Type="http://schemas.openxmlformats.org/officeDocument/2006/relationships/image" Target="../media/image29.png"/><Relationship Id="rId10"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33.svg"/><Relationship Id="rId14" Type="http://schemas.openxmlformats.org/officeDocument/2006/relationships/image" Target="../media/image58.sv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gif"/><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45.svg"/><Relationship Id="rId4" Type="http://schemas.openxmlformats.org/officeDocument/2006/relationships/image" Target="../media/image23.sv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gif"/><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23925" y="5376243"/>
            <a:ext cx="10962881" cy="1072508"/>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Terraform Provisioner</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028700" y="6629845"/>
            <a:ext cx="9290936" cy="641980"/>
          </a:xfrm>
          <a:prstGeom prst="rect">
            <a:avLst/>
          </a:prstGeom>
        </p:spPr>
        <p:txBody>
          <a:bodyPr lIns="0" tIns="0" rIns="0" bIns="0" rtlCol="0" anchor="t">
            <a:spAutoFit/>
          </a:bodyPr>
          <a:lstStyle/>
          <a:p>
            <a:pPr marL="1014675" lvl="1" indent="-507338" algn="l">
              <a:lnSpc>
                <a:spcPts val="4934"/>
              </a:lnSpc>
              <a:buAutoNum type="arabicPeriod"/>
            </a:pPr>
            <a:r>
              <a:rPr lang="en-US" sz="4699">
                <a:solidFill>
                  <a:srgbClr val="000000"/>
                </a:solidFill>
                <a:latin typeface="Montserrat"/>
                <a:ea typeface="Montserrat"/>
                <a:cs typeface="Montserrat"/>
                <a:sym typeface="Montserrat"/>
              </a:rPr>
              <a:t>Use Provisioner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483844" y="1295712"/>
            <a:ext cx="13178899" cy="82336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Hạn chế của Provisioners</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Phụ thuộc vào trạng thái của resource: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Provisioners hoạt động dựa trên trạng thái của resource, có nghĩa là chúng có thể không hoạt động đúng nếu resource đang ở trạng thái không mong muốn hoặc chưa hoàn thành.</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Gây khó khăn trong việc khắc phục sự cố:</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Xác định nguyên nhân và sửa lỗi có thể phức tạp. Thông tin lỗi không phải lúc nào cũng rõ ràng và có thể khó khăn để tái tạo lại các điều kiện dẫn đến lỗi.</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Không phù hợp cho quản lý cấu hình phức tạp</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Sử dụng công cụ chuyên dụng như Ansible, Chef, Puppet hoặc Cloud-Native</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Không hỗ trợ rollback</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Terraform không cung cấp khả năng rollback các thay đổi đã thực hiện bởi provisioner. </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83844" y="1295712"/>
            <a:ext cx="13044366" cy="64620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 giải pháp thay thế tốt hơn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Công cụ quản lý cấu hình chuyên dụng: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Chef, Puppet, Ansible, ... cung cấp khả năng quản lý cấu hình mạnh mẽ và an toàn hơn.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Tiếp cận Cloud-Native: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 Sử dụng các tính năng của nền tảng đám mây (ví dụ: user_data trong AWS EC2) để cấu hình tài nguyên.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Tạo AMI tùy chỉnh: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Chuẩn bị sẵn các AMI với cấu hình mong muốn giúp giảm thiểu việc sử dụng provisioners.</a:t>
            </a:r>
          </a:p>
          <a:p>
            <a:pPr algn="l">
              <a:lnSpc>
                <a:spcPts val="4680"/>
              </a:lnSpc>
            </a:pPr>
            <a:endParaRPr lang="en-US" sz="2489" spc="-74">
              <a:solidFill>
                <a:srgbClr val="000000"/>
              </a:solidFill>
              <a:latin typeface="Poppins"/>
              <a:ea typeface="Poppins"/>
              <a:cs typeface="Poppins"/>
              <a:sym typeface="Poppins"/>
            </a:endParaRPr>
          </a:p>
        </p:txBody>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044366"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Lời khuyên khi sử dụng provisioners</a:t>
            </a:r>
          </a:p>
          <a:p>
            <a:pPr marL="537525" lvl="1" indent="-268762" algn="l">
              <a:lnSpc>
                <a:spcPts val="4680"/>
              </a:lnSpc>
              <a:buFont typeface="Arial"/>
              <a:buChar char="•"/>
            </a:pPr>
            <a:r>
              <a:rPr lang="en-US" sz="2489" spc="-74">
                <a:solidFill>
                  <a:srgbClr val="47C5FB"/>
                </a:solidFill>
                <a:latin typeface="Poppins"/>
                <a:ea typeface="Poppins"/>
                <a:cs typeface="Poppins"/>
                <a:sym typeface="Poppins"/>
              </a:rPr>
              <a:t>Hạn chế sử dụng: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Chỉ sử dụng provisioners khi không còn giải pháp nào khác.</a:t>
            </a:r>
          </a:p>
          <a:p>
            <a:pPr marL="537525" lvl="1" indent="-268762" algn="l">
              <a:lnSpc>
                <a:spcPts val="4680"/>
              </a:lnSpc>
              <a:buFont typeface="Arial"/>
              <a:buChar char="•"/>
            </a:pPr>
            <a:r>
              <a:rPr lang="en-US" sz="2489" spc="-74">
                <a:solidFill>
                  <a:srgbClr val="47C5FB"/>
                </a:solidFill>
                <a:latin typeface="Poppins"/>
                <a:ea typeface="Poppins"/>
                <a:cs typeface="Poppins"/>
                <a:sym typeface="Poppins"/>
              </a:rPr>
              <a:t>Quản lý lỗi cẩn thận: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Xử lý và kiểm tra lỗi một cách cẩn thận trong các script hoặc lệnh được thực thi bởi provisioner.</a:t>
            </a:r>
          </a:p>
          <a:p>
            <a:pPr marL="537525" lvl="1" indent="-268762" algn="l">
              <a:lnSpc>
                <a:spcPts val="4680"/>
              </a:lnSpc>
              <a:buFont typeface="Arial"/>
              <a:buChar char="•"/>
            </a:pPr>
            <a:r>
              <a:rPr lang="en-US" sz="2489" spc="-74">
                <a:solidFill>
                  <a:srgbClr val="47C5FB"/>
                </a:solidFill>
                <a:latin typeface="Poppins"/>
                <a:ea typeface="Poppins"/>
                <a:cs typeface="Poppins"/>
                <a:sym typeface="Poppins"/>
              </a:rPr>
              <a:t>Sử dụng các công cụ bổ trợ: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Kết hợp provisioners với các công cụ khác như Ansible, Chef, hoặc Puppet để quản lý cấu hình và trạng thái hệ thống một cách hiệu quả hơn.</a:t>
            </a:r>
          </a:p>
          <a:p>
            <a:pPr marL="537525" lvl="1" indent="-268762" algn="l">
              <a:lnSpc>
                <a:spcPts val="4680"/>
              </a:lnSpc>
              <a:buFont typeface="Arial"/>
              <a:buChar char="•"/>
            </a:pPr>
            <a:r>
              <a:rPr lang="en-US" sz="2489" spc="-74">
                <a:solidFill>
                  <a:srgbClr val="47C5FB"/>
                </a:solidFill>
                <a:latin typeface="Poppins"/>
                <a:ea typeface="Poppins"/>
                <a:cs typeface="Poppins"/>
                <a:sym typeface="Poppins"/>
              </a:rPr>
              <a:t>Kiểm tra kỹ lưỡng: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Luôn kiểm tra và thử nghiệm kỹ lưỡng các provisioner trong môi trường phát triển trước khi triển khai vào môi trường product.</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248173" y="2245166"/>
            <a:ext cx="18992447" cy="6400994"/>
            <a:chOff x="0" y="0"/>
            <a:chExt cx="5002126" cy="1685859"/>
          </a:xfrm>
        </p:grpSpPr>
        <p:sp>
          <p:nvSpPr>
            <p:cNvPr id="5" name="Freeform 5"/>
            <p:cNvSpPr/>
            <p:nvPr/>
          </p:nvSpPr>
          <p:spPr>
            <a:xfrm>
              <a:off x="0" y="0"/>
              <a:ext cx="5002126" cy="1685859"/>
            </a:xfrm>
            <a:custGeom>
              <a:avLst/>
              <a:gdLst/>
              <a:ahLst/>
              <a:cxnLst/>
              <a:rect l="l" t="t" r="r" b="b"/>
              <a:pathLst>
                <a:path w="5002126" h="1685859">
                  <a:moveTo>
                    <a:pt x="0" y="0"/>
                  </a:moveTo>
                  <a:lnTo>
                    <a:pt x="5002126" y="0"/>
                  </a:lnTo>
                  <a:lnTo>
                    <a:pt x="5002126" y="1685859"/>
                  </a:lnTo>
                  <a:lnTo>
                    <a:pt x="0" y="1685859"/>
                  </a:lnTo>
                  <a:close/>
                </a:path>
              </a:pathLst>
            </a:custGeom>
            <a:solidFill>
              <a:srgbClr val="FFFFFF"/>
            </a:solidFill>
          </p:spPr>
        </p:sp>
        <p:sp>
          <p:nvSpPr>
            <p:cNvPr id="6" name="TextBox 6"/>
            <p:cNvSpPr txBox="1"/>
            <p:nvPr/>
          </p:nvSpPr>
          <p:spPr>
            <a:xfrm>
              <a:off x="0" y="-47625"/>
              <a:ext cx="5002126"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5376243"/>
            <a:ext cx="11282357" cy="1072508"/>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Terraform Provisioner</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3. Giải pháp thay thế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776732" y="3433827"/>
            <a:ext cx="1838380" cy="1838380"/>
          </a:xfrm>
          <a:custGeom>
            <a:avLst/>
            <a:gdLst/>
            <a:ahLst/>
            <a:cxnLst/>
            <a:rect l="l" t="t" r="r" b="b"/>
            <a:pathLst>
              <a:path w="1838380" h="1838380">
                <a:moveTo>
                  <a:pt x="0" y="0"/>
                </a:moveTo>
                <a:lnTo>
                  <a:pt x="1838380" y="0"/>
                </a:lnTo>
                <a:lnTo>
                  <a:pt x="1838380" y="1838380"/>
                </a:lnTo>
                <a:lnTo>
                  <a:pt x="0" y="1838380"/>
                </a:lnTo>
                <a:lnTo>
                  <a:pt x="0" y="0"/>
                </a:lnTo>
                <a:close/>
              </a:path>
            </a:pathLst>
          </a:custGeom>
          <a:blipFill>
            <a:blip r:embed="rId3"/>
            <a:stretch>
              <a:fillRect/>
            </a:stretch>
          </a:blipFill>
        </p:spPr>
      </p:sp>
      <p:sp>
        <p:nvSpPr>
          <p:cNvPr id="4" name="Freeform 4"/>
          <p:cNvSpPr/>
          <p:nvPr/>
        </p:nvSpPr>
        <p:spPr>
          <a:xfrm>
            <a:off x="6520185" y="3799964"/>
            <a:ext cx="2607253" cy="1106107"/>
          </a:xfrm>
          <a:custGeom>
            <a:avLst/>
            <a:gdLst/>
            <a:ahLst/>
            <a:cxnLst/>
            <a:rect l="l" t="t" r="r" b="b"/>
            <a:pathLst>
              <a:path w="2607253" h="1106107">
                <a:moveTo>
                  <a:pt x="0" y="0"/>
                </a:moveTo>
                <a:lnTo>
                  <a:pt x="2607253" y="0"/>
                </a:lnTo>
                <a:lnTo>
                  <a:pt x="2607253" y="1106107"/>
                </a:lnTo>
                <a:lnTo>
                  <a:pt x="0" y="1106107"/>
                </a:lnTo>
                <a:lnTo>
                  <a:pt x="0" y="0"/>
                </a:lnTo>
                <a:close/>
              </a:path>
            </a:pathLst>
          </a:custGeom>
          <a:blipFill>
            <a:blip r:embed="rId4"/>
            <a:stretch>
              <a:fillRect/>
            </a:stretch>
          </a:blipFill>
        </p:spPr>
      </p:sp>
      <p:sp>
        <p:nvSpPr>
          <p:cNvPr id="5" name="Freeform 5"/>
          <p:cNvSpPr/>
          <p:nvPr/>
        </p:nvSpPr>
        <p:spPr>
          <a:xfrm>
            <a:off x="10705852" y="3880916"/>
            <a:ext cx="762625" cy="919833"/>
          </a:xfrm>
          <a:custGeom>
            <a:avLst/>
            <a:gdLst/>
            <a:ahLst/>
            <a:cxnLst/>
            <a:rect l="l" t="t" r="r" b="b"/>
            <a:pathLst>
              <a:path w="762625" h="919833">
                <a:moveTo>
                  <a:pt x="0" y="0"/>
                </a:moveTo>
                <a:lnTo>
                  <a:pt x="762625" y="0"/>
                </a:lnTo>
                <a:lnTo>
                  <a:pt x="762625" y="919833"/>
                </a:lnTo>
                <a:lnTo>
                  <a:pt x="0" y="919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6" name="Picture 6"/>
          <p:cNvPicPr>
            <a:picLocks noChangeAspect="1"/>
          </p:cNvPicPr>
          <p:nvPr/>
        </p:nvPicPr>
        <p:blipFill>
          <a:blip r:embed="rId7"/>
          <a:srcRect/>
          <a:stretch>
            <a:fillRect/>
          </a:stretch>
        </p:blipFill>
        <p:spPr>
          <a:xfrm rot="8435315">
            <a:off x="5391710" y="3638819"/>
            <a:ext cx="1560031" cy="1404028"/>
          </a:xfrm>
          <a:prstGeom prst="rect">
            <a:avLst/>
          </a:prstGeom>
        </p:spPr>
      </p:pic>
      <p:sp>
        <p:nvSpPr>
          <p:cNvPr id="7" name="Freeform 7"/>
          <p:cNvSpPr/>
          <p:nvPr/>
        </p:nvSpPr>
        <p:spPr>
          <a:xfrm>
            <a:off x="3322764" y="4158083"/>
            <a:ext cx="824720" cy="389868"/>
          </a:xfrm>
          <a:custGeom>
            <a:avLst/>
            <a:gdLst/>
            <a:ahLst/>
            <a:cxnLst/>
            <a:rect l="l" t="t" r="r" b="b"/>
            <a:pathLst>
              <a:path w="824720" h="389868">
                <a:moveTo>
                  <a:pt x="0" y="0"/>
                </a:moveTo>
                <a:lnTo>
                  <a:pt x="824720" y="0"/>
                </a:lnTo>
                <a:lnTo>
                  <a:pt x="824720" y="389868"/>
                </a:lnTo>
                <a:lnTo>
                  <a:pt x="0" y="389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559404" y="4223913"/>
            <a:ext cx="824720" cy="389868"/>
          </a:xfrm>
          <a:custGeom>
            <a:avLst/>
            <a:gdLst/>
            <a:ahLst/>
            <a:cxnLst/>
            <a:rect l="l" t="t" r="r" b="b"/>
            <a:pathLst>
              <a:path w="824720" h="389868">
                <a:moveTo>
                  <a:pt x="0" y="0"/>
                </a:moveTo>
                <a:lnTo>
                  <a:pt x="824720" y="0"/>
                </a:lnTo>
                <a:lnTo>
                  <a:pt x="824720" y="389868"/>
                </a:lnTo>
                <a:lnTo>
                  <a:pt x="0" y="389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945236" y="3884299"/>
            <a:ext cx="937437" cy="937437"/>
          </a:xfrm>
          <a:custGeom>
            <a:avLst/>
            <a:gdLst/>
            <a:ahLst/>
            <a:cxnLst/>
            <a:rect l="l" t="t" r="r" b="b"/>
            <a:pathLst>
              <a:path w="937437" h="937437">
                <a:moveTo>
                  <a:pt x="0" y="0"/>
                </a:moveTo>
                <a:lnTo>
                  <a:pt x="937437" y="0"/>
                </a:lnTo>
                <a:lnTo>
                  <a:pt x="937437" y="937437"/>
                </a:lnTo>
                <a:lnTo>
                  <a:pt x="0" y="9374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942363" y="6154287"/>
            <a:ext cx="1672748" cy="1672748"/>
          </a:xfrm>
          <a:custGeom>
            <a:avLst/>
            <a:gdLst/>
            <a:ahLst/>
            <a:cxnLst/>
            <a:rect l="l" t="t" r="r" b="b"/>
            <a:pathLst>
              <a:path w="1672748" h="1672748">
                <a:moveTo>
                  <a:pt x="0" y="0"/>
                </a:moveTo>
                <a:lnTo>
                  <a:pt x="1672749" y="0"/>
                </a:lnTo>
                <a:lnTo>
                  <a:pt x="1672749" y="1672748"/>
                </a:lnTo>
                <a:lnTo>
                  <a:pt x="0" y="1672748"/>
                </a:lnTo>
                <a:lnTo>
                  <a:pt x="0" y="0"/>
                </a:lnTo>
                <a:close/>
              </a:path>
            </a:pathLst>
          </a:custGeom>
          <a:blipFill>
            <a:blip r:embed="rId12"/>
            <a:stretch>
              <a:fillRect/>
            </a:stretch>
          </a:blipFill>
        </p:spPr>
      </p:sp>
      <p:sp>
        <p:nvSpPr>
          <p:cNvPr id="11" name="Freeform 11"/>
          <p:cNvSpPr/>
          <p:nvPr/>
        </p:nvSpPr>
        <p:spPr>
          <a:xfrm>
            <a:off x="11897102" y="4223913"/>
            <a:ext cx="824720" cy="389868"/>
          </a:xfrm>
          <a:custGeom>
            <a:avLst/>
            <a:gdLst/>
            <a:ahLst/>
            <a:cxnLst/>
            <a:rect l="l" t="t" r="r" b="b"/>
            <a:pathLst>
              <a:path w="824720" h="389868">
                <a:moveTo>
                  <a:pt x="0" y="0"/>
                </a:moveTo>
                <a:lnTo>
                  <a:pt x="824720" y="0"/>
                </a:lnTo>
                <a:lnTo>
                  <a:pt x="824720" y="389868"/>
                </a:lnTo>
                <a:lnTo>
                  <a:pt x="0" y="389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2700000">
            <a:off x="2712684" y="5427601"/>
            <a:ext cx="1042481" cy="492809"/>
          </a:xfrm>
          <a:custGeom>
            <a:avLst/>
            <a:gdLst/>
            <a:ahLst/>
            <a:cxnLst/>
            <a:rect l="l" t="t" r="r" b="b"/>
            <a:pathLst>
              <a:path w="1042481" h="492809">
                <a:moveTo>
                  <a:pt x="0" y="0"/>
                </a:moveTo>
                <a:lnTo>
                  <a:pt x="1042481" y="0"/>
                </a:lnTo>
                <a:lnTo>
                  <a:pt x="1042481" y="492809"/>
                </a:lnTo>
                <a:lnTo>
                  <a:pt x="0" y="492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AutoShape 13"/>
          <p:cNvSpPr/>
          <p:nvPr/>
        </p:nvSpPr>
        <p:spPr>
          <a:xfrm flipV="1">
            <a:off x="5615112" y="4800749"/>
            <a:ext cx="5472053" cy="1416063"/>
          </a:xfrm>
          <a:prstGeom prst="line">
            <a:avLst/>
          </a:prstGeom>
          <a:ln w="38100" cap="flat">
            <a:solidFill>
              <a:srgbClr val="2FFFC7"/>
            </a:solidFill>
            <a:prstDash val="solid"/>
            <a:headEnd type="none" w="sm" len="sm"/>
            <a:tailEnd type="arrow" w="med" len="sm"/>
          </a:ln>
        </p:spPr>
      </p:sp>
      <p:sp>
        <p:nvSpPr>
          <p:cNvPr id="14" name="Freeform 14"/>
          <p:cNvSpPr/>
          <p:nvPr/>
        </p:nvSpPr>
        <p:spPr>
          <a:xfrm>
            <a:off x="8486164" y="6154287"/>
            <a:ext cx="630851" cy="810081"/>
          </a:xfrm>
          <a:custGeom>
            <a:avLst/>
            <a:gdLst/>
            <a:ahLst/>
            <a:cxnLst/>
            <a:rect l="l" t="t" r="r" b="b"/>
            <a:pathLst>
              <a:path w="630851" h="810081">
                <a:moveTo>
                  <a:pt x="0" y="0"/>
                </a:moveTo>
                <a:lnTo>
                  <a:pt x="630851" y="0"/>
                </a:lnTo>
                <a:lnTo>
                  <a:pt x="630851" y="810081"/>
                </a:lnTo>
                <a:lnTo>
                  <a:pt x="0" y="8100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5505828" y="3575590"/>
            <a:ext cx="1455933" cy="408189"/>
          </a:xfrm>
          <a:prstGeom prst="rect">
            <a:avLst/>
          </a:prstGeom>
        </p:spPr>
        <p:txBody>
          <a:bodyPr wrap="square" lIns="0" tIns="0" rIns="0" bIns="0" rtlCol="0" anchor="t">
            <a:spAutoFit/>
          </a:bodyPr>
          <a:lstStyle/>
          <a:p>
            <a:pPr algn="ctr">
              <a:lnSpc>
                <a:spcPts val="3433"/>
              </a:lnSpc>
            </a:pPr>
            <a:r>
              <a:rPr lang="en-US" sz="2452" b="1">
                <a:solidFill>
                  <a:srgbClr val="000000"/>
                </a:solidFill>
                <a:latin typeface="Canva Sans Bold"/>
                <a:ea typeface="Canva Sans Bold"/>
                <a:cs typeface="Canva Sans Bold"/>
                <a:sym typeface="Canva Sans Bold"/>
              </a:rPr>
              <a:t>Apply</a:t>
            </a:r>
          </a:p>
        </p:txBody>
      </p:sp>
      <p:sp>
        <p:nvSpPr>
          <p:cNvPr id="16" name="TextBox 16"/>
          <p:cNvSpPr txBox="1"/>
          <p:nvPr/>
        </p:nvSpPr>
        <p:spPr>
          <a:xfrm>
            <a:off x="13150447" y="3926604"/>
            <a:ext cx="3726424" cy="1204594"/>
          </a:xfrm>
          <a:prstGeom prst="rect">
            <a:avLst/>
          </a:prstGeom>
        </p:spPr>
        <p:txBody>
          <a:bodyPr lIns="0" tIns="0" rIns="0" bIns="0" rtlCol="0" anchor="t">
            <a:spAutoFit/>
          </a:bodyPr>
          <a:lstStyle/>
          <a:p>
            <a:pPr algn="l">
              <a:lnSpc>
                <a:spcPts val="3360"/>
              </a:lnSpc>
            </a:pPr>
            <a:r>
              <a:rPr lang="en-US" sz="2400">
                <a:solidFill>
                  <a:srgbClr val="000000"/>
                </a:solidFill>
                <a:latin typeface="Canva Sans"/>
                <a:ea typeface="Canva Sans"/>
                <a:cs typeface="Canva Sans"/>
                <a:sym typeface="Canva Sans"/>
              </a:rPr>
              <a:t>user : ec2-user</a:t>
            </a:r>
          </a:p>
          <a:p>
            <a:pPr algn="l">
              <a:lnSpc>
                <a:spcPts val="2940"/>
              </a:lnSpc>
            </a:pPr>
            <a:r>
              <a:rPr lang="en-US" sz="2100">
                <a:solidFill>
                  <a:srgbClr val="000000"/>
                </a:solidFill>
                <a:latin typeface="Canva Sans"/>
                <a:ea typeface="Canva Sans"/>
                <a:cs typeface="Canva Sans"/>
                <a:sym typeface="Canva Sans"/>
              </a:rPr>
              <a:t>Public_IP :  18.143.117.40</a:t>
            </a:r>
          </a:p>
          <a:p>
            <a:pPr algn="l">
              <a:lnSpc>
                <a:spcPts val="3500"/>
              </a:lnSpc>
            </a:pPr>
            <a:endParaRPr lang="en-US" sz="2100">
              <a:solidFill>
                <a:srgbClr val="000000"/>
              </a:solidFill>
              <a:latin typeface="Canva Sans"/>
              <a:ea typeface="Canva Sans"/>
              <a:cs typeface="Canva Sans"/>
              <a:sym typeface="Canva Sans"/>
            </a:endParaRPr>
          </a:p>
        </p:txBody>
      </p:sp>
      <p:sp>
        <p:nvSpPr>
          <p:cNvPr id="17" name="TextBox 17"/>
          <p:cNvSpPr txBox="1"/>
          <p:nvPr/>
        </p:nvSpPr>
        <p:spPr>
          <a:xfrm>
            <a:off x="11751983" y="3659924"/>
            <a:ext cx="1044649" cy="410649"/>
          </a:xfrm>
          <a:prstGeom prst="rect">
            <a:avLst/>
          </a:prstGeom>
        </p:spPr>
        <p:txBody>
          <a:bodyPr lIns="0" tIns="0" rIns="0" bIns="0" rtlCol="0" anchor="t">
            <a:spAutoFit/>
          </a:bodyPr>
          <a:lstStyle/>
          <a:p>
            <a:pPr algn="ctr">
              <a:lnSpc>
                <a:spcPts val="3433"/>
              </a:lnSpc>
            </a:pPr>
            <a:r>
              <a:rPr lang="en-US" sz="2452" b="1">
                <a:solidFill>
                  <a:srgbClr val="000000"/>
                </a:solidFill>
                <a:latin typeface="Canva Sans Bold"/>
                <a:ea typeface="Canva Sans Bold"/>
                <a:cs typeface="Canva Sans Bold"/>
                <a:sym typeface="Canva Sans Bold"/>
              </a:rPr>
              <a:t>output</a:t>
            </a:r>
          </a:p>
        </p:txBody>
      </p:sp>
      <p:sp>
        <p:nvSpPr>
          <p:cNvPr id="18" name="TextBox 18"/>
          <p:cNvSpPr txBox="1"/>
          <p:nvPr/>
        </p:nvSpPr>
        <p:spPr>
          <a:xfrm>
            <a:off x="7957270" y="6952562"/>
            <a:ext cx="2177330" cy="408189"/>
          </a:xfrm>
          <a:prstGeom prst="rect">
            <a:avLst/>
          </a:prstGeom>
        </p:spPr>
        <p:txBody>
          <a:bodyPr wrap="square" lIns="0" tIns="0" rIns="0" bIns="0" rtlCol="0" anchor="t">
            <a:spAutoFit/>
          </a:bodyPr>
          <a:lstStyle/>
          <a:p>
            <a:pPr algn="ctr">
              <a:lnSpc>
                <a:spcPts val="3433"/>
              </a:lnSpc>
            </a:pPr>
            <a:r>
              <a:rPr lang="en-US" sz="2452" b="1">
                <a:solidFill>
                  <a:srgbClr val="000000"/>
                </a:solidFill>
                <a:latin typeface="Canva Sans Bold"/>
                <a:ea typeface="Canva Sans Bold"/>
                <a:cs typeface="Canva Sans Bold"/>
                <a:sym typeface="Canva Sans Bold"/>
              </a:rPr>
              <a:t>httpd.yaml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785234" y="5756511"/>
            <a:ext cx="2577181" cy="2577181"/>
          </a:xfrm>
          <a:custGeom>
            <a:avLst/>
            <a:gdLst/>
            <a:ahLst/>
            <a:cxnLst/>
            <a:rect l="l" t="t" r="r" b="b"/>
            <a:pathLst>
              <a:path w="2577181" h="2577181">
                <a:moveTo>
                  <a:pt x="0" y="0"/>
                </a:moveTo>
                <a:lnTo>
                  <a:pt x="2577181" y="0"/>
                </a:lnTo>
                <a:lnTo>
                  <a:pt x="2577181" y="2577181"/>
                </a:lnTo>
                <a:lnTo>
                  <a:pt x="0" y="2577181"/>
                </a:lnTo>
                <a:lnTo>
                  <a:pt x="0" y="0"/>
                </a:lnTo>
                <a:close/>
              </a:path>
            </a:pathLst>
          </a:custGeom>
          <a:blipFill>
            <a:blip r:embed="rId9"/>
            <a:stretch>
              <a:fillRect/>
            </a:stretch>
          </a:blipFill>
        </p:spPr>
      </p:sp>
      <p:sp>
        <p:nvSpPr>
          <p:cNvPr id="7" name="Freeform 7"/>
          <p:cNvSpPr/>
          <p:nvPr/>
        </p:nvSpPr>
        <p:spPr>
          <a:xfrm>
            <a:off x="11854460" y="6416327"/>
            <a:ext cx="919249" cy="1108743"/>
          </a:xfrm>
          <a:custGeom>
            <a:avLst/>
            <a:gdLst/>
            <a:ahLst/>
            <a:cxnLst/>
            <a:rect l="l" t="t" r="r" b="b"/>
            <a:pathLst>
              <a:path w="919249" h="1108743">
                <a:moveTo>
                  <a:pt x="0" y="0"/>
                </a:moveTo>
                <a:lnTo>
                  <a:pt x="919249" y="0"/>
                </a:lnTo>
                <a:lnTo>
                  <a:pt x="919249" y="1108744"/>
                </a:lnTo>
                <a:lnTo>
                  <a:pt x="0" y="110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8" name="Picture 8"/>
          <p:cNvPicPr>
            <a:picLocks noChangeAspect="1"/>
          </p:cNvPicPr>
          <p:nvPr/>
        </p:nvPicPr>
        <p:blipFill>
          <a:blip r:embed="rId12"/>
          <a:srcRect/>
          <a:stretch>
            <a:fillRect/>
          </a:stretch>
        </p:blipFill>
        <p:spPr>
          <a:xfrm rot="8435315">
            <a:off x="10049234" y="6043884"/>
            <a:ext cx="2186969" cy="1968272"/>
          </a:xfrm>
          <a:prstGeom prst="rect">
            <a:avLst/>
          </a:prstGeom>
        </p:spPr>
      </p:pic>
      <p:sp>
        <p:nvSpPr>
          <p:cNvPr id="9" name="Freeform 9"/>
          <p:cNvSpPr/>
          <p:nvPr/>
        </p:nvSpPr>
        <p:spPr>
          <a:xfrm>
            <a:off x="7148827" y="6771829"/>
            <a:ext cx="1156156" cy="546546"/>
          </a:xfrm>
          <a:custGeom>
            <a:avLst/>
            <a:gdLst/>
            <a:ahLst/>
            <a:cxnLst/>
            <a:rect l="l" t="t" r="r" b="b"/>
            <a:pathLst>
              <a:path w="1156156" h="546546">
                <a:moveTo>
                  <a:pt x="0" y="0"/>
                </a:moveTo>
                <a:lnTo>
                  <a:pt x="1156156" y="0"/>
                </a:lnTo>
                <a:lnTo>
                  <a:pt x="1156156" y="546546"/>
                </a:lnTo>
                <a:lnTo>
                  <a:pt x="0" y="54654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4819312" y="4796878"/>
            <a:ext cx="605889" cy="1211778"/>
          </a:xfrm>
          <a:custGeom>
            <a:avLst/>
            <a:gdLst/>
            <a:ahLst/>
            <a:cxnLst/>
            <a:rect l="l" t="t" r="r" b="b"/>
            <a:pathLst>
              <a:path w="605889" h="1211778">
                <a:moveTo>
                  <a:pt x="0" y="0"/>
                </a:moveTo>
                <a:lnTo>
                  <a:pt x="605889" y="0"/>
                </a:lnTo>
                <a:lnTo>
                  <a:pt x="605889" y="1211778"/>
                </a:lnTo>
                <a:lnTo>
                  <a:pt x="0" y="12117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4438319" y="6737450"/>
            <a:ext cx="1555041" cy="808622"/>
          </a:xfrm>
          <a:custGeom>
            <a:avLst/>
            <a:gdLst/>
            <a:ahLst/>
            <a:cxnLst/>
            <a:rect l="l" t="t" r="r" b="b"/>
            <a:pathLst>
              <a:path w="1555041" h="808622">
                <a:moveTo>
                  <a:pt x="0" y="0"/>
                </a:moveTo>
                <a:lnTo>
                  <a:pt x="1555041" y="0"/>
                </a:lnTo>
                <a:lnTo>
                  <a:pt x="1555041" y="808622"/>
                </a:lnTo>
                <a:lnTo>
                  <a:pt x="0" y="8086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4344736" y="8279497"/>
            <a:ext cx="1742207" cy="978803"/>
          </a:xfrm>
          <a:custGeom>
            <a:avLst/>
            <a:gdLst/>
            <a:ahLst/>
            <a:cxnLst/>
            <a:rect l="l" t="t" r="r" b="b"/>
            <a:pathLst>
              <a:path w="1742207" h="978803">
                <a:moveTo>
                  <a:pt x="0" y="0"/>
                </a:moveTo>
                <a:lnTo>
                  <a:pt x="1742207" y="0"/>
                </a:lnTo>
                <a:lnTo>
                  <a:pt x="1742207" y="978803"/>
                </a:lnTo>
                <a:lnTo>
                  <a:pt x="0" y="97880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TextBox 13"/>
          <p:cNvSpPr txBox="1"/>
          <p:nvPr/>
        </p:nvSpPr>
        <p:spPr>
          <a:xfrm>
            <a:off x="2483844" y="1467162"/>
            <a:ext cx="14161669" cy="2146208"/>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Terraform Provisioner là gì</a:t>
            </a:r>
          </a:p>
          <a:p>
            <a:pPr marL="537525" lvl="1" indent="-268762" algn="l">
              <a:lnSpc>
                <a:spcPts val="2813"/>
              </a:lnSpc>
              <a:buFont typeface="Arial"/>
              <a:buChar char="•"/>
            </a:pPr>
            <a:r>
              <a:rPr lang="en-US" sz="2489" spc="-74">
                <a:solidFill>
                  <a:srgbClr val="000000"/>
                </a:solidFill>
                <a:latin typeface="Poppins"/>
                <a:ea typeface="Poppins"/>
                <a:cs typeface="Poppins"/>
                <a:sym typeface="Poppins"/>
              </a:rPr>
              <a:t>Cho phép thực hiện lệnh hoặc script trên máy local hoặc remote machine (máy ảo EC2) hoặc cũng có thể thể truyền file giữa local và remote machine </a:t>
            </a:r>
          </a:p>
          <a:p>
            <a:pPr marL="537525" lvl="1" indent="-268762" algn="l">
              <a:lnSpc>
                <a:spcPts val="2813"/>
              </a:lnSpc>
              <a:buFont typeface="Arial"/>
              <a:buChar char="•"/>
            </a:pPr>
            <a:r>
              <a:rPr lang="en-US" sz="2489" spc="-74">
                <a:solidFill>
                  <a:srgbClr val="000000"/>
                </a:solidFill>
                <a:latin typeface="Poppins"/>
                <a:ea typeface="Poppins"/>
                <a:cs typeface="Poppins"/>
                <a:sym typeface="Poppins"/>
              </a:rPr>
              <a:t>Mục đích :</a:t>
            </a:r>
          </a:p>
          <a:p>
            <a:pPr marL="1075049" lvl="2" indent="-358350" algn="l">
              <a:lnSpc>
                <a:spcPts val="2813"/>
              </a:lnSpc>
              <a:buFont typeface="Arial"/>
              <a:buChar char="⚬"/>
            </a:pPr>
            <a:r>
              <a:rPr lang="en-US" sz="2489" spc="-74">
                <a:solidFill>
                  <a:srgbClr val="000000"/>
                </a:solidFill>
                <a:latin typeface="Poppins"/>
                <a:ea typeface="Poppins"/>
                <a:cs typeface="Poppins"/>
                <a:sym typeface="Poppins"/>
              </a:rPr>
              <a:t>Cấu hình, cài đặt phần mềm, khởi động dịch vụ, hoặc thực hiện bất kỳ tác vụ nào khác cần thiết để tài nguyên hoạt động đúng như mong muốn.</a:t>
            </a:r>
          </a:p>
        </p:txBody>
      </p:sp>
      <p:sp>
        <p:nvSpPr>
          <p:cNvPr id="14" name="TextBox 14"/>
          <p:cNvSpPr txBox="1"/>
          <p:nvPr/>
        </p:nvSpPr>
        <p:spPr>
          <a:xfrm>
            <a:off x="10355041" y="5941981"/>
            <a:ext cx="1895211" cy="588942"/>
          </a:xfrm>
          <a:prstGeom prst="rect">
            <a:avLst/>
          </a:prstGeom>
        </p:spPr>
        <p:txBody>
          <a:bodyPr wrap="square" lIns="0" tIns="0" rIns="0" bIns="0" rtlCol="0" anchor="t">
            <a:spAutoFit/>
          </a:bodyPr>
          <a:lstStyle/>
          <a:p>
            <a:pPr algn="ctr">
              <a:lnSpc>
                <a:spcPts val="4813"/>
              </a:lnSpc>
            </a:pPr>
            <a:r>
              <a:rPr lang="en-US" sz="3438">
                <a:solidFill>
                  <a:srgbClr val="000000"/>
                </a:solidFill>
                <a:latin typeface="Canva Sans"/>
                <a:ea typeface="Canva Sans"/>
                <a:cs typeface="Canva Sans"/>
                <a:sym typeface="Canva Sans"/>
              </a:rPr>
              <a:t>exec</a:t>
            </a:r>
          </a:p>
        </p:txBody>
      </p:sp>
      <p:sp>
        <p:nvSpPr>
          <p:cNvPr id="15" name="TextBox 15"/>
          <p:cNvSpPr txBox="1"/>
          <p:nvPr/>
        </p:nvSpPr>
        <p:spPr>
          <a:xfrm>
            <a:off x="7148827" y="7862861"/>
            <a:ext cx="3836491"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Terraform Provisioner</a:t>
            </a:r>
          </a:p>
        </p:txBody>
      </p:sp>
      <p:sp>
        <p:nvSpPr>
          <p:cNvPr id="16" name="TextBox 16"/>
          <p:cNvSpPr txBox="1"/>
          <p:nvPr/>
        </p:nvSpPr>
        <p:spPr>
          <a:xfrm>
            <a:off x="4283216" y="5708886"/>
            <a:ext cx="1864816"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Local-exec</a:t>
            </a:r>
          </a:p>
        </p:txBody>
      </p:sp>
      <p:sp>
        <p:nvSpPr>
          <p:cNvPr id="17" name="TextBox 17"/>
          <p:cNvSpPr txBox="1"/>
          <p:nvPr/>
        </p:nvSpPr>
        <p:spPr>
          <a:xfrm>
            <a:off x="4072997" y="6882533"/>
            <a:ext cx="2285256"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Remote-exec</a:t>
            </a:r>
          </a:p>
        </p:txBody>
      </p:sp>
      <p:sp>
        <p:nvSpPr>
          <p:cNvPr id="18" name="TextBox 18"/>
          <p:cNvSpPr txBox="1"/>
          <p:nvPr/>
        </p:nvSpPr>
        <p:spPr>
          <a:xfrm>
            <a:off x="4942004" y="8033924"/>
            <a:ext cx="1173348" cy="478657"/>
          </a:xfrm>
          <a:prstGeom prst="rect">
            <a:avLst/>
          </a:prstGeom>
        </p:spPr>
        <p:txBody>
          <a:bodyPr wrap="square"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file</a:t>
            </a:r>
          </a:p>
        </p:txBody>
      </p:sp>
      <p:sp>
        <p:nvSpPr>
          <p:cNvPr id="19" name="TextBox 19"/>
          <p:cNvSpPr txBox="1"/>
          <p:nvPr/>
        </p:nvSpPr>
        <p:spPr>
          <a:xfrm>
            <a:off x="11931626" y="7533147"/>
            <a:ext cx="1359537" cy="588942"/>
          </a:xfrm>
          <a:prstGeom prst="rect">
            <a:avLst/>
          </a:prstGeom>
        </p:spPr>
        <p:txBody>
          <a:bodyPr wrap="square" lIns="0" tIns="0" rIns="0" bIns="0" rtlCol="0" anchor="t">
            <a:spAutoFit/>
          </a:bodyPr>
          <a:lstStyle/>
          <a:p>
            <a:pPr algn="ctr">
              <a:lnSpc>
                <a:spcPts val="4813"/>
              </a:lnSpc>
            </a:pPr>
            <a:r>
              <a:rPr lang="en-US" sz="3438">
                <a:solidFill>
                  <a:srgbClr val="000000"/>
                </a:solidFill>
                <a:latin typeface="Canva Sans"/>
                <a:ea typeface="Canva Sans"/>
                <a:cs typeface="Canva Sans"/>
                <a:sym typeface="Canva Sans"/>
              </a:rPr>
              <a:t>EC2</a:t>
            </a:r>
          </a:p>
        </p:txBody>
      </p:sp>
      <p:sp>
        <p:nvSpPr>
          <p:cNvPr id="20" name="Freeform 20"/>
          <p:cNvSpPr/>
          <p:nvPr/>
        </p:nvSpPr>
        <p:spPr>
          <a:xfrm>
            <a:off x="13773834" y="5221064"/>
            <a:ext cx="458130" cy="3739835"/>
          </a:xfrm>
          <a:custGeom>
            <a:avLst/>
            <a:gdLst/>
            <a:ahLst/>
            <a:cxnLst/>
            <a:rect l="l" t="t" r="r" b="b"/>
            <a:pathLst>
              <a:path w="458130" h="3739835">
                <a:moveTo>
                  <a:pt x="0" y="0"/>
                </a:moveTo>
                <a:lnTo>
                  <a:pt x="458130" y="0"/>
                </a:lnTo>
                <a:lnTo>
                  <a:pt x="458130" y="3739835"/>
                </a:lnTo>
                <a:lnTo>
                  <a:pt x="0" y="373983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483844" y="1295712"/>
            <a:ext cx="14366063" cy="70525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Khi nào sử dụng Provisioner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Cài đặt gói phần mềm: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Ví dụ: cài đặt Nginx, Apache, Docker, hoặc các công cụ khác trên máy chủ mới được tạo.</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Tạo người dùng và nhóm: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 Thiết lập tài khoản người dùng và nhóm trên hệ thống.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Thay đổi cấu hình hệ thống: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Điều chỉnh các thiết lập hệ thống như file cấu hình, biến môi trường.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Khởi động dịch vụ: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Bắt đầu các dịch vụ như MySQL, PostgreSQL, Redis sau khi máy chủ được tạo.</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820371" y="3998702"/>
            <a:ext cx="10086324" cy="5529120"/>
          </a:xfrm>
          <a:custGeom>
            <a:avLst/>
            <a:gdLst/>
            <a:ahLst/>
            <a:cxnLst/>
            <a:rect l="l" t="t" r="r" b="b"/>
            <a:pathLst>
              <a:path w="10086324" h="5529120">
                <a:moveTo>
                  <a:pt x="0" y="0"/>
                </a:moveTo>
                <a:lnTo>
                  <a:pt x="10086324" y="0"/>
                </a:lnTo>
                <a:lnTo>
                  <a:pt x="10086324" y="5529120"/>
                </a:lnTo>
                <a:lnTo>
                  <a:pt x="0" y="5529120"/>
                </a:lnTo>
                <a:lnTo>
                  <a:pt x="0" y="0"/>
                </a:lnTo>
                <a:close/>
              </a:path>
            </a:pathLst>
          </a:custGeom>
          <a:blipFill>
            <a:blip r:embed="rId9"/>
            <a:stretch>
              <a:fillRect/>
            </a:stretch>
          </a:blipFill>
        </p:spPr>
      </p:sp>
      <p:grpSp>
        <p:nvGrpSpPr>
          <p:cNvPr id="7" name="Group 7"/>
          <p:cNvGrpSpPr/>
          <p:nvPr/>
        </p:nvGrpSpPr>
        <p:grpSpPr>
          <a:xfrm>
            <a:off x="4100838" y="6325296"/>
            <a:ext cx="9525391" cy="456832"/>
            <a:chOff x="0" y="0"/>
            <a:chExt cx="2508745" cy="120318"/>
          </a:xfrm>
        </p:grpSpPr>
        <p:sp>
          <p:nvSpPr>
            <p:cNvPr id="8" name="Freeform 8"/>
            <p:cNvSpPr/>
            <p:nvPr/>
          </p:nvSpPr>
          <p:spPr>
            <a:xfrm>
              <a:off x="0" y="0"/>
              <a:ext cx="2508745" cy="120318"/>
            </a:xfrm>
            <a:custGeom>
              <a:avLst/>
              <a:gdLst/>
              <a:ahLst/>
              <a:cxnLst/>
              <a:rect l="l" t="t" r="r" b="b"/>
              <a:pathLst>
                <a:path w="2508745" h="120318">
                  <a:moveTo>
                    <a:pt x="41451" y="0"/>
                  </a:moveTo>
                  <a:lnTo>
                    <a:pt x="2467294" y="0"/>
                  </a:lnTo>
                  <a:cubicBezTo>
                    <a:pt x="2478287" y="0"/>
                    <a:pt x="2488831" y="4367"/>
                    <a:pt x="2496604" y="12141"/>
                  </a:cubicBezTo>
                  <a:cubicBezTo>
                    <a:pt x="2504378" y="19914"/>
                    <a:pt x="2508745" y="30458"/>
                    <a:pt x="2508745" y="41451"/>
                  </a:cubicBezTo>
                  <a:lnTo>
                    <a:pt x="2508745" y="78867"/>
                  </a:lnTo>
                  <a:cubicBezTo>
                    <a:pt x="2508745" y="89860"/>
                    <a:pt x="2504378" y="100404"/>
                    <a:pt x="2496604" y="108177"/>
                  </a:cubicBezTo>
                  <a:cubicBezTo>
                    <a:pt x="2488831" y="115951"/>
                    <a:pt x="2478287" y="120318"/>
                    <a:pt x="2467294" y="120318"/>
                  </a:cubicBezTo>
                  <a:lnTo>
                    <a:pt x="41451" y="120318"/>
                  </a:lnTo>
                  <a:cubicBezTo>
                    <a:pt x="18558" y="120318"/>
                    <a:pt x="0" y="101760"/>
                    <a:pt x="0" y="78867"/>
                  </a:cubicBezTo>
                  <a:lnTo>
                    <a:pt x="0" y="41451"/>
                  </a:lnTo>
                  <a:cubicBezTo>
                    <a:pt x="0" y="18558"/>
                    <a:pt x="18558" y="0"/>
                    <a:pt x="41451" y="0"/>
                  </a:cubicBezTo>
                  <a:close/>
                </a:path>
              </a:pathLst>
            </a:custGeom>
            <a:solidFill>
              <a:srgbClr val="000000">
                <a:alpha val="0"/>
              </a:srgbClr>
            </a:solidFill>
            <a:ln w="38100" cap="rnd">
              <a:solidFill>
                <a:srgbClr val="FDB034"/>
              </a:solidFill>
              <a:prstDash val="solid"/>
              <a:round/>
            </a:ln>
          </p:spPr>
        </p:sp>
        <p:sp>
          <p:nvSpPr>
            <p:cNvPr id="9" name="TextBox 9"/>
            <p:cNvSpPr txBox="1"/>
            <p:nvPr/>
          </p:nvSpPr>
          <p:spPr>
            <a:xfrm>
              <a:off x="0" y="-47625"/>
              <a:ext cx="2508745" cy="167943"/>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2483844" y="1295712"/>
            <a:ext cx="13609403" cy="23281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Provisoner types</a:t>
            </a:r>
          </a:p>
          <a:p>
            <a:pPr marL="537525" lvl="1" indent="-268762" algn="l">
              <a:lnSpc>
                <a:spcPts val="4680"/>
              </a:lnSpc>
              <a:buFont typeface="Arial"/>
              <a:buChar char="•"/>
            </a:pPr>
            <a:r>
              <a:rPr lang="en-US" sz="2489" b="1" spc="-74">
                <a:solidFill>
                  <a:srgbClr val="000000"/>
                </a:solidFill>
                <a:latin typeface="Poppins Bold"/>
                <a:ea typeface="Poppins Bold"/>
                <a:cs typeface="Poppins Bold"/>
                <a:sym typeface="Poppins Bold"/>
              </a:rPr>
              <a:t>Local-exec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Thực thi script hoặc lệnh trên máy cục bộ nơi chạy Terraform.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56B48C"/>
                </a:solidFill>
                <a:latin typeface="Poppins"/>
                <a:ea typeface="Poppins"/>
                <a:cs typeface="Poppins"/>
                <a:sym typeface="Poppins"/>
              </a:rPr>
              <a:t>provisioner</a:t>
            </a:r>
            <a:r>
              <a:rPr lang="en-US" sz="2489" spc="-74">
                <a:solidFill>
                  <a:srgbClr val="000000"/>
                </a:solidFill>
                <a:latin typeface="Poppins"/>
                <a:ea typeface="Poppins"/>
                <a:cs typeface="Poppins"/>
                <a:sym typeface="Poppins"/>
              </a:rPr>
              <a:t> </a:t>
            </a:r>
            <a:r>
              <a:rPr lang="en-US" sz="2489" spc="-74">
                <a:solidFill>
                  <a:srgbClr val="048AFF"/>
                </a:solidFill>
                <a:latin typeface="Poppins"/>
                <a:ea typeface="Poppins"/>
                <a:cs typeface="Poppins"/>
                <a:sym typeface="Poppins"/>
              </a:rPr>
              <a:t>"local-exec"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338532" y="3819686"/>
            <a:ext cx="6922483" cy="6176985"/>
          </a:xfrm>
          <a:custGeom>
            <a:avLst/>
            <a:gdLst/>
            <a:ahLst/>
            <a:cxnLst/>
            <a:rect l="l" t="t" r="r" b="b"/>
            <a:pathLst>
              <a:path w="6922483" h="6176985">
                <a:moveTo>
                  <a:pt x="0" y="0"/>
                </a:moveTo>
                <a:lnTo>
                  <a:pt x="6922483" y="0"/>
                </a:lnTo>
                <a:lnTo>
                  <a:pt x="6922483" y="6176985"/>
                </a:lnTo>
                <a:lnTo>
                  <a:pt x="0" y="6176985"/>
                </a:lnTo>
                <a:lnTo>
                  <a:pt x="0" y="0"/>
                </a:lnTo>
                <a:close/>
              </a:path>
            </a:pathLst>
          </a:custGeom>
          <a:blipFill>
            <a:blip r:embed="rId9"/>
            <a:stretch>
              <a:fillRect/>
            </a:stretch>
          </a:blipFill>
        </p:spPr>
      </p:sp>
      <p:sp>
        <p:nvSpPr>
          <p:cNvPr id="7" name="TextBox 7"/>
          <p:cNvSpPr txBox="1"/>
          <p:nvPr/>
        </p:nvSpPr>
        <p:spPr>
          <a:xfrm>
            <a:off x="2483844" y="1295712"/>
            <a:ext cx="13609403" cy="46903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Provisoner types</a:t>
            </a:r>
          </a:p>
          <a:p>
            <a:pPr marL="537525" lvl="1" indent="-268762" algn="l">
              <a:lnSpc>
                <a:spcPts val="4680"/>
              </a:lnSpc>
              <a:buFont typeface="Arial"/>
              <a:buChar char="•"/>
            </a:pPr>
            <a:r>
              <a:rPr lang="en-US" sz="2489" b="1" spc="-74">
                <a:solidFill>
                  <a:srgbClr val="000000"/>
                </a:solidFill>
                <a:latin typeface="Poppins Bold"/>
                <a:ea typeface="Poppins Bold"/>
                <a:cs typeface="Poppins Bold"/>
                <a:sym typeface="Poppins Bold"/>
              </a:rPr>
              <a:t>Remote-exec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Các câu lệnh script được thực hiện trên remote machine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56B48C"/>
                </a:solidFill>
                <a:latin typeface="Poppins"/>
                <a:ea typeface="Poppins"/>
                <a:cs typeface="Poppins"/>
                <a:sym typeface="Poppins"/>
              </a:rPr>
              <a:t>provisioner</a:t>
            </a:r>
            <a:r>
              <a:rPr lang="en-US" sz="2489" spc="-74">
                <a:solidFill>
                  <a:srgbClr val="000000"/>
                </a:solidFill>
                <a:latin typeface="Poppins"/>
                <a:ea typeface="Poppins"/>
                <a:cs typeface="Poppins"/>
                <a:sym typeface="Poppins"/>
              </a:rPr>
              <a:t> </a:t>
            </a:r>
            <a:r>
              <a:rPr lang="en-US" sz="2489" spc="-74">
                <a:solidFill>
                  <a:srgbClr val="048AFF"/>
                </a:solidFill>
                <a:latin typeface="Poppins"/>
                <a:ea typeface="Poppins"/>
                <a:cs typeface="Poppins"/>
                <a:sym typeface="Poppins"/>
              </a:rPr>
              <a:t>"remote-exec"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Các đối số :</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inline </a:t>
            </a:r>
            <a:r>
              <a:rPr lang="en-US" sz="2489" spc="-74">
                <a:solidFill>
                  <a:srgbClr val="000000"/>
                </a:solidFill>
                <a:latin typeface="Poppins"/>
                <a:ea typeface="Poppins"/>
                <a:cs typeface="Poppins"/>
                <a:sym typeface="Poppins"/>
              </a:rPr>
              <a:t>: danh sách câu lệnh</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script </a:t>
            </a:r>
            <a:r>
              <a:rPr lang="en-US" sz="2489" spc="-74">
                <a:solidFill>
                  <a:srgbClr val="000000"/>
                </a:solidFill>
                <a:latin typeface="Poppins"/>
                <a:ea typeface="Poppins"/>
                <a:cs typeface="Poppins"/>
                <a:sym typeface="Poppins"/>
              </a:rPr>
              <a:t>: path to a local script</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scrips </a:t>
            </a:r>
            <a:r>
              <a:rPr lang="en-US" sz="2489" spc="-74">
                <a:solidFill>
                  <a:srgbClr val="000000"/>
                </a:solidFill>
                <a:latin typeface="Poppins"/>
                <a:ea typeface="Poppins"/>
                <a:cs typeface="Poppins"/>
                <a:sym typeface="Poppins"/>
              </a:rPr>
              <a:t>: path to a local scripts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439082" y="4226704"/>
            <a:ext cx="6848918" cy="5283932"/>
          </a:xfrm>
          <a:custGeom>
            <a:avLst/>
            <a:gdLst/>
            <a:ahLst/>
            <a:cxnLst/>
            <a:rect l="l" t="t" r="r" b="b"/>
            <a:pathLst>
              <a:path w="6848918" h="5283932">
                <a:moveTo>
                  <a:pt x="0" y="0"/>
                </a:moveTo>
                <a:lnTo>
                  <a:pt x="6848918" y="0"/>
                </a:lnTo>
                <a:lnTo>
                  <a:pt x="6848918" y="5283932"/>
                </a:lnTo>
                <a:lnTo>
                  <a:pt x="0" y="5283932"/>
                </a:lnTo>
                <a:lnTo>
                  <a:pt x="0" y="0"/>
                </a:lnTo>
                <a:close/>
              </a:path>
            </a:pathLst>
          </a:custGeom>
          <a:blipFill>
            <a:blip r:embed="rId9"/>
            <a:stretch>
              <a:fillRect/>
            </a:stretch>
          </a:blipFill>
        </p:spPr>
      </p:sp>
      <p:sp>
        <p:nvSpPr>
          <p:cNvPr id="7" name="TextBox 7"/>
          <p:cNvSpPr txBox="1"/>
          <p:nvPr/>
        </p:nvSpPr>
        <p:spPr>
          <a:xfrm>
            <a:off x="2483844" y="1295712"/>
            <a:ext cx="13609403" cy="46903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Provisoner types</a:t>
            </a:r>
          </a:p>
          <a:p>
            <a:pPr marL="537525" lvl="1" indent="-268762" algn="l">
              <a:lnSpc>
                <a:spcPts val="4680"/>
              </a:lnSpc>
              <a:buFont typeface="Arial"/>
              <a:buChar char="•"/>
            </a:pPr>
            <a:r>
              <a:rPr lang="en-US" sz="2489" b="1" spc="-74">
                <a:solidFill>
                  <a:srgbClr val="000000"/>
                </a:solidFill>
                <a:latin typeface="Poppins Bold"/>
                <a:ea typeface="Poppins Bold"/>
                <a:cs typeface="Poppins Bold"/>
                <a:sym typeface="Poppins Bold"/>
              </a:rPr>
              <a:t>File: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sử dụng để copy file hoặc thư mục từ local tới remote machine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Được miêu tả bằng block </a:t>
            </a:r>
            <a:r>
              <a:rPr lang="en-US" sz="2489" spc="-74">
                <a:solidFill>
                  <a:srgbClr val="56B48C"/>
                </a:solidFill>
                <a:latin typeface="Poppins"/>
                <a:ea typeface="Poppins"/>
                <a:cs typeface="Poppins"/>
                <a:sym typeface="Poppins"/>
              </a:rPr>
              <a:t>provisioner</a:t>
            </a:r>
            <a:r>
              <a:rPr lang="en-US" sz="2489" spc="-74">
                <a:solidFill>
                  <a:srgbClr val="000000"/>
                </a:solidFill>
                <a:latin typeface="Poppins"/>
                <a:ea typeface="Poppins"/>
                <a:cs typeface="Poppins"/>
                <a:sym typeface="Poppins"/>
              </a:rPr>
              <a:t> </a:t>
            </a:r>
            <a:r>
              <a:rPr lang="en-US" sz="2489" spc="-74">
                <a:solidFill>
                  <a:srgbClr val="048AFF"/>
                </a:solidFill>
                <a:latin typeface="Poppins"/>
                <a:ea typeface="Poppins"/>
                <a:cs typeface="Poppins"/>
                <a:sym typeface="Poppins"/>
              </a:rPr>
              <a:t>"file"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Các đối số :</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source </a:t>
            </a:r>
            <a:r>
              <a:rPr lang="en-US" sz="2489" spc="-74">
                <a:solidFill>
                  <a:srgbClr val="000000"/>
                </a:solidFill>
                <a:latin typeface="Poppins"/>
                <a:ea typeface="Poppins"/>
                <a:cs typeface="Poppins"/>
                <a:sym typeface="Poppins"/>
              </a:rPr>
              <a:t>: đường dẫn tới file hoặc thư mục nguồn</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destination </a:t>
            </a:r>
            <a:r>
              <a:rPr lang="en-US" sz="2489" spc="-74">
                <a:solidFill>
                  <a:srgbClr val="000000"/>
                </a:solidFill>
                <a:latin typeface="Poppins"/>
                <a:ea typeface="Poppins"/>
                <a:cs typeface="Poppins"/>
                <a:sym typeface="Poppins"/>
              </a:rPr>
              <a:t>: đường dẫn tới file hoặc thư mục đich</a:t>
            </a:r>
          </a:p>
          <a:p>
            <a:pPr marL="1612574" lvl="3" indent="-403143" algn="l">
              <a:lnSpc>
                <a:spcPts val="4680"/>
              </a:lnSpc>
              <a:buFont typeface="Arial"/>
              <a:buChar char="￭"/>
            </a:pPr>
            <a:r>
              <a:rPr lang="en-US" sz="2489" spc="-74">
                <a:solidFill>
                  <a:srgbClr val="048AFF"/>
                </a:solidFill>
                <a:latin typeface="Poppins"/>
                <a:ea typeface="Poppins"/>
                <a:cs typeface="Poppins"/>
                <a:sym typeface="Poppins"/>
              </a:rPr>
              <a:t>content </a:t>
            </a:r>
            <a:r>
              <a:rPr lang="en-US" sz="2489" spc="-74">
                <a:solidFill>
                  <a:srgbClr val="000000"/>
                </a:solidFill>
                <a:latin typeface="Poppins"/>
                <a:ea typeface="Poppins"/>
                <a:cs typeface="Poppins"/>
                <a:sym typeface="Poppins"/>
              </a:rPr>
              <a:t>: (optional) nội dụng của đích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5376243"/>
            <a:ext cx="11282357" cy="1072508"/>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Terraform Provisioner</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Tạo sao hạn chế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269943" y="4159132"/>
            <a:ext cx="2577181" cy="2577181"/>
          </a:xfrm>
          <a:custGeom>
            <a:avLst/>
            <a:gdLst/>
            <a:ahLst/>
            <a:cxnLst/>
            <a:rect l="l" t="t" r="r" b="b"/>
            <a:pathLst>
              <a:path w="2577181" h="2577181">
                <a:moveTo>
                  <a:pt x="0" y="0"/>
                </a:moveTo>
                <a:lnTo>
                  <a:pt x="2577181" y="0"/>
                </a:lnTo>
                <a:lnTo>
                  <a:pt x="2577181" y="2577180"/>
                </a:lnTo>
                <a:lnTo>
                  <a:pt x="0" y="2577180"/>
                </a:lnTo>
                <a:lnTo>
                  <a:pt x="0" y="0"/>
                </a:lnTo>
                <a:close/>
              </a:path>
            </a:pathLst>
          </a:custGeom>
          <a:blipFill>
            <a:blip r:embed="rId9"/>
            <a:stretch>
              <a:fillRect/>
            </a:stretch>
          </a:blipFill>
        </p:spPr>
      </p:sp>
      <p:sp>
        <p:nvSpPr>
          <p:cNvPr id="7" name="Freeform 7"/>
          <p:cNvSpPr/>
          <p:nvPr/>
        </p:nvSpPr>
        <p:spPr>
          <a:xfrm>
            <a:off x="11339169" y="4818947"/>
            <a:ext cx="919249" cy="1108743"/>
          </a:xfrm>
          <a:custGeom>
            <a:avLst/>
            <a:gdLst/>
            <a:ahLst/>
            <a:cxnLst/>
            <a:rect l="l" t="t" r="r" b="b"/>
            <a:pathLst>
              <a:path w="919249" h="1108743">
                <a:moveTo>
                  <a:pt x="0" y="0"/>
                </a:moveTo>
                <a:lnTo>
                  <a:pt x="919249" y="0"/>
                </a:lnTo>
                <a:lnTo>
                  <a:pt x="919249" y="1108744"/>
                </a:lnTo>
                <a:lnTo>
                  <a:pt x="0" y="110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8" name="Picture 8"/>
          <p:cNvPicPr>
            <a:picLocks noChangeAspect="1"/>
          </p:cNvPicPr>
          <p:nvPr/>
        </p:nvPicPr>
        <p:blipFill>
          <a:blip r:embed="rId12"/>
          <a:srcRect/>
          <a:stretch>
            <a:fillRect/>
          </a:stretch>
        </p:blipFill>
        <p:spPr>
          <a:xfrm rot="8435315">
            <a:off x="9533943" y="4446504"/>
            <a:ext cx="2186969" cy="1968272"/>
          </a:xfrm>
          <a:prstGeom prst="rect">
            <a:avLst/>
          </a:prstGeom>
        </p:spPr>
      </p:pic>
      <p:sp>
        <p:nvSpPr>
          <p:cNvPr id="9" name="Freeform 9"/>
          <p:cNvSpPr/>
          <p:nvPr/>
        </p:nvSpPr>
        <p:spPr>
          <a:xfrm>
            <a:off x="6633536" y="5174449"/>
            <a:ext cx="1156156" cy="546546"/>
          </a:xfrm>
          <a:custGeom>
            <a:avLst/>
            <a:gdLst/>
            <a:ahLst/>
            <a:cxnLst/>
            <a:rect l="l" t="t" r="r" b="b"/>
            <a:pathLst>
              <a:path w="1156156" h="546546">
                <a:moveTo>
                  <a:pt x="0" y="0"/>
                </a:moveTo>
                <a:lnTo>
                  <a:pt x="1156156" y="0"/>
                </a:lnTo>
                <a:lnTo>
                  <a:pt x="1156156" y="546546"/>
                </a:lnTo>
                <a:lnTo>
                  <a:pt x="0" y="54654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4304021" y="3199498"/>
            <a:ext cx="605889" cy="1211778"/>
          </a:xfrm>
          <a:custGeom>
            <a:avLst/>
            <a:gdLst/>
            <a:ahLst/>
            <a:cxnLst/>
            <a:rect l="l" t="t" r="r" b="b"/>
            <a:pathLst>
              <a:path w="605889" h="1211778">
                <a:moveTo>
                  <a:pt x="0" y="0"/>
                </a:moveTo>
                <a:lnTo>
                  <a:pt x="605889" y="0"/>
                </a:lnTo>
                <a:lnTo>
                  <a:pt x="605889" y="1211778"/>
                </a:lnTo>
                <a:lnTo>
                  <a:pt x="0" y="12117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3923028" y="5140070"/>
            <a:ext cx="1555041" cy="808622"/>
          </a:xfrm>
          <a:custGeom>
            <a:avLst/>
            <a:gdLst/>
            <a:ahLst/>
            <a:cxnLst/>
            <a:rect l="l" t="t" r="r" b="b"/>
            <a:pathLst>
              <a:path w="1555041" h="808622">
                <a:moveTo>
                  <a:pt x="0" y="0"/>
                </a:moveTo>
                <a:lnTo>
                  <a:pt x="1555041" y="0"/>
                </a:lnTo>
                <a:lnTo>
                  <a:pt x="1555041" y="808622"/>
                </a:lnTo>
                <a:lnTo>
                  <a:pt x="0" y="8086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3829445" y="6682117"/>
            <a:ext cx="1742207" cy="978803"/>
          </a:xfrm>
          <a:custGeom>
            <a:avLst/>
            <a:gdLst/>
            <a:ahLst/>
            <a:cxnLst/>
            <a:rect l="l" t="t" r="r" b="b"/>
            <a:pathLst>
              <a:path w="1742207" h="978803">
                <a:moveTo>
                  <a:pt x="0" y="0"/>
                </a:moveTo>
                <a:lnTo>
                  <a:pt x="1742207" y="0"/>
                </a:lnTo>
                <a:lnTo>
                  <a:pt x="1742207" y="978803"/>
                </a:lnTo>
                <a:lnTo>
                  <a:pt x="0" y="97880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TextBox 13"/>
          <p:cNvSpPr txBox="1"/>
          <p:nvPr/>
        </p:nvSpPr>
        <p:spPr>
          <a:xfrm>
            <a:off x="2483844" y="1467162"/>
            <a:ext cx="14161669"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Tạo sao hạn chế Provisioner ?</a:t>
            </a:r>
          </a:p>
        </p:txBody>
      </p:sp>
      <p:sp>
        <p:nvSpPr>
          <p:cNvPr id="14" name="TextBox 14"/>
          <p:cNvSpPr txBox="1"/>
          <p:nvPr/>
        </p:nvSpPr>
        <p:spPr>
          <a:xfrm>
            <a:off x="9839750" y="4344601"/>
            <a:ext cx="1644576" cy="588942"/>
          </a:xfrm>
          <a:prstGeom prst="rect">
            <a:avLst/>
          </a:prstGeom>
        </p:spPr>
        <p:txBody>
          <a:bodyPr wrap="square" lIns="0" tIns="0" rIns="0" bIns="0" rtlCol="0" anchor="t">
            <a:spAutoFit/>
          </a:bodyPr>
          <a:lstStyle/>
          <a:p>
            <a:pPr algn="ctr">
              <a:lnSpc>
                <a:spcPts val="4813"/>
              </a:lnSpc>
            </a:pPr>
            <a:r>
              <a:rPr lang="en-US" sz="3438">
                <a:solidFill>
                  <a:srgbClr val="000000"/>
                </a:solidFill>
                <a:latin typeface="Canva Sans"/>
                <a:ea typeface="Canva Sans"/>
                <a:cs typeface="Canva Sans"/>
                <a:sym typeface="Canva Sans"/>
              </a:rPr>
              <a:t>exec</a:t>
            </a:r>
          </a:p>
        </p:txBody>
      </p:sp>
      <p:sp>
        <p:nvSpPr>
          <p:cNvPr id="15" name="TextBox 15"/>
          <p:cNvSpPr txBox="1"/>
          <p:nvPr/>
        </p:nvSpPr>
        <p:spPr>
          <a:xfrm>
            <a:off x="6633536" y="6265481"/>
            <a:ext cx="3836491"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Terraform Provisioner</a:t>
            </a:r>
          </a:p>
        </p:txBody>
      </p:sp>
      <p:sp>
        <p:nvSpPr>
          <p:cNvPr id="16" name="TextBox 16"/>
          <p:cNvSpPr txBox="1"/>
          <p:nvPr/>
        </p:nvSpPr>
        <p:spPr>
          <a:xfrm>
            <a:off x="3767925" y="4111507"/>
            <a:ext cx="1864816"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Local-exec</a:t>
            </a:r>
          </a:p>
        </p:txBody>
      </p:sp>
      <p:sp>
        <p:nvSpPr>
          <p:cNvPr id="17" name="TextBox 17"/>
          <p:cNvSpPr txBox="1"/>
          <p:nvPr/>
        </p:nvSpPr>
        <p:spPr>
          <a:xfrm>
            <a:off x="3557705" y="5285153"/>
            <a:ext cx="2285256" cy="470831"/>
          </a:xfrm>
          <a:prstGeom prst="rect">
            <a:avLst/>
          </a:prstGeom>
        </p:spPr>
        <p:txBody>
          <a:bodyPr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Remote-exec</a:t>
            </a:r>
          </a:p>
        </p:txBody>
      </p:sp>
      <p:sp>
        <p:nvSpPr>
          <p:cNvPr id="18" name="TextBox 18"/>
          <p:cNvSpPr txBox="1"/>
          <p:nvPr/>
        </p:nvSpPr>
        <p:spPr>
          <a:xfrm>
            <a:off x="4426713" y="6436543"/>
            <a:ext cx="1260514" cy="478657"/>
          </a:xfrm>
          <a:prstGeom prst="rect">
            <a:avLst/>
          </a:prstGeom>
        </p:spPr>
        <p:txBody>
          <a:bodyPr wrap="square" lIns="0" tIns="0" rIns="0" bIns="0" rtlCol="0" anchor="t">
            <a:spAutoFit/>
          </a:bodyPr>
          <a:lstStyle/>
          <a:p>
            <a:pPr algn="ctr">
              <a:lnSpc>
                <a:spcPts val="3973"/>
              </a:lnSpc>
            </a:pPr>
            <a:r>
              <a:rPr lang="en-US" sz="2838">
                <a:solidFill>
                  <a:srgbClr val="000000"/>
                </a:solidFill>
                <a:latin typeface="Canva Sans"/>
                <a:ea typeface="Canva Sans"/>
                <a:cs typeface="Canva Sans"/>
                <a:sym typeface="Canva Sans"/>
              </a:rPr>
              <a:t>file</a:t>
            </a:r>
          </a:p>
        </p:txBody>
      </p:sp>
      <p:sp>
        <p:nvSpPr>
          <p:cNvPr id="19" name="TextBox 19"/>
          <p:cNvSpPr txBox="1"/>
          <p:nvPr/>
        </p:nvSpPr>
        <p:spPr>
          <a:xfrm>
            <a:off x="11416336" y="5935767"/>
            <a:ext cx="1635852" cy="588942"/>
          </a:xfrm>
          <a:prstGeom prst="rect">
            <a:avLst/>
          </a:prstGeom>
        </p:spPr>
        <p:txBody>
          <a:bodyPr wrap="square" lIns="0" tIns="0" rIns="0" bIns="0" rtlCol="0" anchor="t">
            <a:spAutoFit/>
          </a:bodyPr>
          <a:lstStyle/>
          <a:p>
            <a:pPr algn="ctr">
              <a:lnSpc>
                <a:spcPts val="4813"/>
              </a:lnSpc>
            </a:pPr>
            <a:r>
              <a:rPr lang="en-US" sz="3438">
                <a:solidFill>
                  <a:srgbClr val="000000"/>
                </a:solidFill>
                <a:latin typeface="Canva Sans"/>
                <a:ea typeface="Canva Sans"/>
                <a:cs typeface="Canva Sans"/>
                <a:sym typeface="Canva Sans"/>
              </a:rPr>
              <a:t>EC2</a:t>
            </a:r>
          </a:p>
        </p:txBody>
      </p:sp>
      <p:sp>
        <p:nvSpPr>
          <p:cNvPr id="20" name="Freeform 20"/>
          <p:cNvSpPr/>
          <p:nvPr/>
        </p:nvSpPr>
        <p:spPr>
          <a:xfrm>
            <a:off x="13258543" y="3623685"/>
            <a:ext cx="458130" cy="3739835"/>
          </a:xfrm>
          <a:custGeom>
            <a:avLst/>
            <a:gdLst/>
            <a:ahLst/>
            <a:cxnLst/>
            <a:rect l="l" t="t" r="r" b="b"/>
            <a:pathLst>
              <a:path w="458130" h="3739835">
                <a:moveTo>
                  <a:pt x="0" y="0"/>
                </a:moveTo>
                <a:lnTo>
                  <a:pt x="458130" y="0"/>
                </a:lnTo>
                <a:lnTo>
                  <a:pt x="458130" y="3739835"/>
                </a:lnTo>
                <a:lnTo>
                  <a:pt x="0" y="373983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767</Words>
  <Application>Microsoft Office PowerPoint</Application>
  <PresentationFormat>Custom</PresentationFormat>
  <Paragraphs>101</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Roboto Bold</vt:lpstr>
      <vt:lpstr>Montserrat Bold</vt:lpstr>
      <vt:lpstr>Poppins</vt:lpstr>
      <vt:lpstr>Canva Sans Bold</vt:lpstr>
      <vt:lpstr>Arial</vt:lpstr>
      <vt:lpstr>Montserrat</vt:lpstr>
      <vt:lpstr>Montserrat Ultra-Bold</vt:lpstr>
      <vt:lpstr>Calibri</vt:lpstr>
      <vt:lpstr>Poppins Bold</vt:lpstr>
      <vt:lpstr>Montserrat Italics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Provisioner</dc:title>
  <cp:lastModifiedBy>Huân Nguyễn</cp:lastModifiedBy>
  <cp:revision>4</cp:revision>
  <dcterms:created xsi:type="dcterms:W3CDTF">2006-08-16T00:00:00Z</dcterms:created>
  <dcterms:modified xsi:type="dcterms:W3CDTF">2024-10-01T08:49:01Z</dcterms:modified>
  <dc:identifier>DAGGEJlwh8s</dc:identifier>
</cp:coreProperties>
</file>